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91" r:id="rId4"/>
    <p:sldId id="258" r:id="rId5"/>
    <p:sldId id="265" r:id="rId6"/>
    <p:sldId id="267" r:id="rId7"/>
    <p:sldId id="268" r:id="rId8"/>
    <p:sldId id="269" r:id="rId9"/>
    <p:sldId id="272" r:id="rId10"/>
    <p:sldId id="273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D845B-19F8-4557-AD3F-F32E6FDEBDD9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2330B-0107-443B-BA5E-F0DE14F675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330B-0107-443B-BA5E-F0DE14F675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тар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2330B-0107-443B-BA5E-F0DE14F675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264696"/>
          </a:xfrm>
          <a:solidFill>
            <a:srgbClr val="002060"/>
          </a:solidFill>
        </p:spPr>
        <p:txBody>
          <a:bodyPr/>
          <a:lstStyle/>
          <a:p>
            <a:pPr algn="ctr">
              <a:buNone/>
            </a:pPr>
            <a:r>
              <a:rPr lang="kk-KZ" dirty="0" smtClean="0"/>
              <a:t>   </a:t>
            </a:r>
          </a:p>
          <a:p>
            <a:pPr algn="ctr">
              <a:buNone/>
            </a:pPr>
            <a:endParaRPr lang="kk-KZ" dirty="0" smtClean="0"/>
          </a:p>
          <a:p>
            <a:pPr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</a:p>
          <a:p>
            <a:pPr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Өсімдік клеткаларын </a:t>
            </a:r>
          </a:p>
          <a:p>
            <a:pPr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vitro жағдайында  </a:t>
            </a:r>
          </a:p>
          <a:p>
            <a:pPr algn="ctr">
              <a:buNone/>
            </a:pPr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өсіру әдістері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2232248" cy="292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5814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1270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9632" y="623731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Морфогенді каллус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248472" cy="45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456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7332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Эмбриогенді каллус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58924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Суспензия культурасы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352928" cy="5976664"/>
          </a:xfrm>
          <a:solidFill>
            <a:schemeClr val="tx2">
              <a:lumMod val="5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kk-KZ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Жоспар:</a:t>
            </a:r>
          </a:p>
          <a:p>
            <a:endParaRPr lang="ru-RU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Залалсыздандыру </a:t>
            </a:r>
          </a:p>
          <a:p>
            <a:pPr algn="l"/>
            <a:endParaRPr lang="kk-KZ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Қоректік орталар</a:t>
            </a:r>
          </a:p>
          <a:p>
            <a:pPr algn="l"/>
            <a:endParaRPr lang="ru-RU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Клеткаларды өсіруге қажетті жағдайлар</a:t>
            </a:r>
          </a:p>
          <a:p>
            <a:pPr algn="l"/>
            <a:endParaRPr lang="ru-RU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Каллусты алу және оны өсіру</a:t>
            </a:r>
          </a:p>
          <a:p>
            <a:pPr algn="l"/>
            <a:endParaRPr lang="ru-RU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Клеткаларды сұйық қоректік орталарда</a:t>
            </a:r>
          </a:p>
          <a:p>
            <a:pPr algn="l"/>
            <a:r>
              <a:rPr lang="kk-KZ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өсіру</a:t>
            </a:r>
            <a:endParaRPr lang="ru-RU" sz="3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6408712"/>
          </a:xfrm>
        </p:spPr>
        <p:txBody>
          <a:bodyPr/>
          <a:lstStyle/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Экспланттарды залалсыздандыруға 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арналған заттар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9"/>
          <a:ext cx="878497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583876">
                <a:tc>
                  <a:txBody>
                    <a:bodyPr/>
                    <a:lstStyle/>
                    <a:p>
                      <a:r>
                        <a:rPr lang="kk-KZ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Дезинфекант аталуы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формуласы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Этил спирті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OH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Натрий гипохлориді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NaClO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Кальций гипохлориді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Ca(ClO)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Хлорамин Б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N(Na)Cl </a:t>
                      </a:r>
                      <a:r>
                        <a:rPr lang="kk-KZ" sz="2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3H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O)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Сулема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HgCl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Сутегінің асқын тотығы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Фенол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kk-KZ" sz="2400" baseline="-25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kk-KZ" sz="2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OH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Конц.күкірт қышқылы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kk-KZ" sz="2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kk-KZ" sz="2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</a:t>
                      </a:r>
                      <a:r>
                        <a:rPr lang="kk-KZ" sz="2400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408712"/>
          </a:xfr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Қоректік орталар құрамы</a:t>
            </a:r>
          </a:p>
          <a:p>
            <a:pPr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Негізгі бейорганикалық заттар (макроэлементтер);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Микроэлементтер;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Темір көздері;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Органикалық қоспалар (витаминдер);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Көмірсу көздері;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Органикалық қосындылар</a:t>
            </a:r>
          </a:p>
          <a:p>
            <a:pPr marL="514350" indent="-514350"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өсімдіктердің өсу регуляторлары)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081539"/>
          </a:xfrm>
        </p:spPr>
        <p:txBody>
          <a:bodyPr/>
          <a:lstStyle/>
          <a:p>
            <a:pPr algn="ctr">
              <a:buNone/>
            </a:pP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 Мурасиге-Скуг қоректік ортасы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19" y="692696"/>
          <a:ext cx="8661666" cy="57466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6164"/>
                <a:gridCol w="2175475"/>
                <a:gridCol w="2502333"/>
                <a:gridCol w="1617694"/>
              </a:tblGrid>
              <a:tr h="432048"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Компаненттер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Концентр., мг/л.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Компаненттер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Конц., мг/л.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3655">
                <a:tc>
                  <a:txBody>
                    <a:bodyPr/>
                    <a:lstStyle/>
                    <a:p>
                      <a:r>
                        <a:rPr lang="kk-KZ" sz="1800" b="1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Макроэлементтер</a:t>
                      </a:r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Na2MoO4× 2H2O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KNO3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CoCl2 × 6H2O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NH4NO3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Темір хелаты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MgSO4 × 7H2O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FeSO4 × 7H2O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CaCl2 × 2H2O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Na2</a:t>
                      </a: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ЭДТА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37,3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6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KH2PO4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kk-KZ" sz="1800" b="1" i="0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Органикалық заттар</a:t>
                      </a:r>
                      <a:endParaRPr lang="ru-RU" sz="1800" b="1" i="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841">
                <a:tc>
                  <a:txBody>
                    <a:bodyPr/>
                    <a:lstStyle/>
                    <a:p>
                      <a:r>
                        <a:rPr lang="kk-KZ" sz="1800" b="1" u="sng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Микроэлементтер</a:t>
                      </a:r>
                      <a:endParaRPr lang="ru-RU" sz="1800" b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Мезо-инозит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MnSO4 × 4H2O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Тиамин –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KJ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Никотин қышқылы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H2BO3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latin typeface="Times New Roman" pitchFamily="18" charset="0"/>
                          <a:cs typeface="Times New Roman" pitchFamily="18" charset="0"/>
                        </a:rPr>
                        <a:t>Пиридоксин -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ZnSO4 × 7H2O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u="sng" dirty="0">
                          <a:latin typeface="Times New Roman" pitchFamily="18" charset="0"/>
                          <a:cs typeface="Times New Roman" pitchFamily="18" charset="0"/>
                        </a:rPr>
                        <a:t>Сахароза</a:t>
                      </a:r>
                      <a:endParaRPr lang="ru-RU" sz="1800" b="1" u="sng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30000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CuSO4 × 5H2O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5,6-5,8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4290"/>
            <a:ext cx="8712968" cy="6383062"/>
          </a:xfrm>
          <a:solidFill>
            <a:srgbClr val="00660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Клеткаларды өсіруге қажетті жағдайлар</a:t>
            </a:r>
          </a:p>
          <a:p>
            <a:pPr>
              <a:buNone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каллустық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ұлпаларды өсіру - 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25± 2 </a:t>
            </a:r>
            <a:r>
              <a:rPr lang="kk-KZ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 мен ұлпа культураларын өсіру және 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морфогенезді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индукциялау-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18-20 </a:t>
            </a:r>
            <a:r>
              <a:rPr lang="kk-KZ" b="1" baseline="30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kk-K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Жарық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(люминисцентті лампалар-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1000 люкс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морфогенезді индукциялайды;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екінші реттік метаболиттердің синтезіне әсер етеді;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жылу көзі;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Аэрация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–суспензиялық культураларды өсіруде маңызы зор;</a:t>
            </a:r>
          </a:p>
          <a:p>
            <a:pPr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Ылғалдылық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60-70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Қоректік ортаның осмостық қысымы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(полиэтиленгликоль,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сорбит қосу ) – протопласттарды бөліп алғанда және оларды өсіргенде маңызды роль атқарады. </a:t>
            </a:r>
          </a:p>
          <a:p>
            <a:pPr>
              <a:buNone/>
            </a:pP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Ортаның жоғары осмостық қысымы клеткалардың  қоректік заттарды сіңіруін қиындатады.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669360"/>
          </a:xfrm>
          <a:solidFill>
            <a:srgbClr val="660033"/>
          </a:solidFill>
        </p:spPr>
        <p:txBody>
          <a:bodyPr/>
          <a:lstStyle/>
          <a:p>
            <a:r>
              <a:rPr lang="kk-K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Каллусты алу және оны өсіру</a:t>
            </a:r>
          </a:p>
          <a:p>
            <a:pPr algn="l"/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Клеткалардың ретсіз бөлінуі нәтижесінде пайда болған ұлпаны 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каллус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деп атайды.</a:t>
            </a:r>
          </a:p>
          <a:p>
            <a:pPr algn="l"/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Клеткалардың бөлінуі арқылы көбейіп өсуін </a:t>
            </a:r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пролиферация</a:t>
            </a:r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деп атайды.</a:t>
            </a: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45333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жағдайында түзілген каллустар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372</TotalTime>
  <Words>298</Words>
  <Application>Microsoft Office PowerPoint</Application>
  <PresentationFormat>Экран (4:3)</PresentationFormat>
  <Paragraphs>130</Paragraphs>
  <Slides>11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</cp:revision>
  <dcterms:created xsi:type="dcterms:W3CDTF">2010-09-08T16:15:22Z</dcterms:created>
  <dcterms:modified xsi:type="dcterms:W3CDTF">2014-08-16T11:57:51Z</dcterms:modified>
</cp:coreProperties>
</file>